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5"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4" d="100"/>
          <a:sy n="104" d="100"/>
        </p:scale>
        <p:origin x="174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2924945"/>
            <a:ext cx="8206680" cy="1224136"/>
          </a:xfrm>
        </p:spPr>
        <p:txBody>
          <a:bodyPr>
            <a:normAutofit/>
          </a:bodyPr>
          <a:lstStyle>
            <a:lvl1pPr algn="r">
              <a:defRPr sz="3600" b="1"/>
            </a:lvl1pPr>
          </a:lstStyle>
          <a:p>
            <a:r>
              <a:rPr lang="en-US" dirty="0"/>
              <a:t>Presenter Name</a:t>
            </a:r>
          </a:p>
        </p:txBody>
      </p:sp>
      <p:sp>
        <p:nvSpPr>
          <p:cNvPr id="3" name="Subtitle 2"/>
          <p:cNvSpPr>
            <a:spLocks noGrp="1"/>
          </p:cNvSpPr>
          <p:nvPr>
            <p:ph type="subTitle" idx="1" hasCustomPrompt="1"/>
          </p:nvPr>
        </p:nvSpPr>
        <p:spPr>
          <a:xfrm>
            <a:off x="2483768" y="4149080"/>
            <a:ext cx="6400800" cy="360040"/>
          </a:xfrm>
        </p:spPr>
        <p:txBody>
          <a:bodyPr>
            <a:normAutofit/>
          </a:bodyPr>
          <a:lstStyle>
            <a:lvl1pPr marL="0" indent="0" algn="r">
              <a:buNone/>
              <a:defRPr sz="1800" baseline="0">
                <a:solidFill>
                  <a:schemeClr val="accent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Presenter@mail.com</a:t>
            </a:r>
          </a:p>
        </p:txBody>
      </p:sp>
      <p:pic>
        <p:nvPicPr>
          <p:cNvPr id="7" name="Picture 8" descr="C:\Users\testas\Desktop\'BaltCoast Summer School\snippet_baltcoas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188" y="4937720"/>
            <a:ext cx="9144000" cy="13716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userDrawn="1"/>
        </p:nvSpPr>
        <p:spPr>
          <a:xfrm>
            <a:off x="9234" y="4947192"/>
            <a:ext cx="8982019" cy="1077218"/>
          </a:xfrm>
          <a:prstGeom prst="rect">
            <a:avLst/>
          </a:prstGeom>
        </p:spPr>
        <p:txBody>
          <a:bodyPr wrap="square">
            <a:spAutoFit/>
          </a:bodyPr>
          <a:lstStyle/>
          <a:p>
            <a:pPr algn="r"/>
            <a:r>
              <a:rPr lang="en-US" sz="2400" b="1" dirty="0">
                <a:solidFill>
                  <a:schemeClr val="tx2"/>
                </a:solidFill>
              </a:rPr>
              <a:t>SYSTEM APPROACH FRAMEWORK (SAF) </a:t>
            </a:r>
          </a:p>
          <a:p>
            <a:pPr algn="r"/>
            <a:r>
              <a:rPr lang="en-US" sz="2000" b="1" dirty="0">
                <a:solidFill>
                  <a:schemeClr val="tx2"/>
                </a:solidFill>
              </a:rPr>
              <a:t>FOR COASTAL RESEARCH AND MANAGEMENT: </a:t>
            </a:r>
          </a:p>
          <a:p>
            <a:pPr algn="r"/>
            <a:r>
              <a:rPr lang="en-US" sz="2000" b="1" dirty="0">
                <a:solidFill>
                  <a:schemeClr val="tx2"/>
                </a:solidFill>
              </a:rPr>
              <a:t>FROM THEORY TO PRACTICE</a:t>
            </a:r>
          </a:p>
        </p:txBody>
      </p:sp>
      <p:pic>
        <p:nvPicPr>
          <p:cNvPr id="9" name="Picture 2" descr="D:\Doktorantura\Projektai\BaltCoast\BaltCoast Summer School\Logos\BONUS Baltcoast_RGB.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504" y="116632"/>
            <a:ext cx="2880320" cy="779540"/>
          </a:xfrm>
          <a:prstGeom prst="rect">
            <a:avLst/>
          </a:prstGeom>
          <a:noFill/>
          <a:extLst>
            <a:ext uri="{909E8E84-426E-40DD-AFC4-6F175D3DCCD1}">
              <a14:hiddenFill xmlns:a14="http://schemas.microsoft.com/office/drawing/2010/main">
                <a:solidFill>
                  <a:srgbClr val="FFFFFF"/>
                </a:solidFill>
              </a14:hiddenFill>
            </a:ext>
          </a:extLst>
        </p:spPr>
      </p:pic>
      <p:pic>
        <p:nvPicPr>
          <p:cNvPr id="10" name="Grafik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08178" y="6362776"/>
            <a:ext cx="1096270" cy="306584"/>
          </a:xfrm>
          <a:prstGeom prst="rect">
            <a:avLst/>
          </a:prstGeom>
        </p:spPr>
      </p:pic>
      <p:pic>
        <p:nvPicPr>
          <p:cNvPr id="11" name="Picture 4" descr="http://europa.eu/about-eu/basic-information/symbols/images/flag_yellow_high.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8620324" y="6336885"/>
            <a:ext cx="488180" cy="323272"/>
          </a:xfrm>
          <a:prstGeom prst="rect">
            <a:avLst/>
          </a:prstGeom>
          <a:noFill/>
          <a:extLst>
            <a:ext uri="{909E8E84-426E-40DD-AFC4-6F175D3DCCD1}">
              <a14:hiddenFill xmlns:a14="http://schemas.microsoft.com/office/drawing/2010/main">
                <a:solidFill>
                  <a:srgbClr val="FFFFFF"/>
                </a:solidFill>
              </a14:hiddenFill>
            </a:ext>
          </a:extLst>
        </p:spPr>
      </p:pic>
      <p:sp>
        <p:nvSpPr>
          <p:cNvPr id="12" name="Footer Placeholder 3"/>
          <p:cNvSpPr txBox="1">
            <a:spLocks/>
          </p:cNvSpPr>
          <p:nvPr userDrawn="1"/>
        </p:nvSpPr>
        <p:spPr>
          <a:xfrm>
            <a:off x="755576" y="6592267"/>
            <a:ext cx="8402993" cy="365125"/>
          </a:xfrm>
          <a:prstGeom prst="rect">
            <a:avLst/>
          </a:prstGeom>
        </p:spPr>
        <p:txBody>
          <a:bodyPr vert="horz" lIns="91440" tIns="45720" rIns="91440" bIns="45720" rtlCol="0" anchor="ctr"/>
          <a:lstStyle>
            <a:defPPr>
              <a:defRPr lang="lt-L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solidFill>
                  <a:srgbClr val="21446E"/>
                </a:solidFill>
              </a:rPr>
              <a:t>BONUS </a:t>
            </a:r>
            <a:r>
              <a:rPr lang="en-US" dirty="0" err="1">
                <a:solidFill>
                  <a:srgbClr val="21446E"/>
                </a:solidFill>
              </a:rPr>
              <a:t>BaltCoast</a:t>
            </a:r>
            <a:r>
              <a:rPr lang="en-US" dirty="0">
                <a:solidFill>
                  <a:srgbClr val="21446E"/>
                </a:solidFill>
              </a:rPr>
              <a:t> project has received funding from BONUS (Art 185), funded jointly by the EU and Baltic Sea national funding institutions</a:t>
            </a:r>
            <a:endParaRPr lang="lt-LT" dirty="0">
              <a:solidFill>
                <a:srgbClr val="21446E"/>
              </a:solidFill>
            </a:endParaRPr>
          </a:p>
        </p:txBody>
      </p:sp>
      <p:sp>
        <p:nvSpPr>
          <p:cNvPr id="13" name="TextBox 12"/>
          <p:cNvSpPr txBox="1"/>
          <p:nvPr userDrawn="1"/>
        </p:nvSpPr>
        <p:spPr>
          <a:xfrm>
            <a:off x="6472274" y="4509120"/>
            <a:ext cx="2420206" cy="369332"/>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a:solidFill>
                  <a:schemeClr val="accent1">
                    <a:lumMod val="50000"/>
                  </a:schemeClr>
                </a:solidFill>
              </a:rPr>
              <a:t>www.baltcoast.net</a:t>
            </a:r>
          </a:p>
        </p:txBody>
      </p:sp>
    </p:spTree>
    <p:extLst>
      <p:ext uri="{BB962C8B-B14F-4D97-AF65-F5344CB8AC3E}">
        <p14:creationId xmlns:p14="http://schemas.microsoft.com/office/powerpoint/2010/main" val="2743584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251520" y="994962"/>
            <a:ext cx="8640960" cy="531435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732240" y="6381328"/>
            <a:ext cx="2133600" cy="365125"/>
          </a:xfrm>
        </p:spPr>
        <p:txBody>
          <a:bodyPr/>
          <a:lstStyle/>
          <a:p>
            <a:fld id="{15227E6D-2442-456C-B256-6262AEADAE41}" type="slidenum">
              <a:rPr lang="en-US" smtClean="0"/>
              <a:t>‹#›</a:t>
            </a:fld>
            <a:endParaRPr lang="en-US"/>
          </a:p>
        </p:txBody>
      </p:sp>
      <p:sp>
        <p:nvSpPr>
          <p:cNvPr id="7" name="Rechteck 5"/>
          <p:cNvSpPr/>
          <p:nvPr userDrawn="1"/>
        </p:nvSpPr>
        <p:spPr>
          <a:xfrm>
            <a:off x="0" y="868513"/>
            <a:ext cx="2775200" cy="126448"/>
          </a:xfrm>
          <a:prstGeom prst="rect">
            <a:avLst/>
          </a:prstGeom>
          <a:solidFill>
            <a:srgbClr val="FFC2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6"/>
          <p:cNvSpPr/>
          <p:nvPr userDrawn="1"/>
        </p:nvSpPr>
        <p:spPr>
          <a:xfrm>
            <a:off x="2832920" y="867942"/>
            <a:ext cx="6311080" cy="126615"/>
          </a:xfrm>
          <a:prstGeom prst="rect">
            <a:avLst/>
          </a:prstGeom>
          <a:solidFill>
            <a:srgbClr val="93A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Footer Placeholder 4"/>
          <p:cNvSpPr>
            <a:spLocks noGrp="1"/>
          </p:cNvSpPr>
          <p:nvPr>
            <p:ph type="ftr" sz="quarter" idx="3"/>
          </p:nvPr>
        </p:nvSpPr>
        <p:spPr>
          <a:xfrm>
            <a:off x="251520" y="6381328"/>
            <a:ext cx="5552256" cy="365125"/>
          </a:xfrm>
          <a:prstGeom prst="rect">
            <a:avLst/>
          </a:prstGeom>
        </p:spPr>
        <p:txBody>
          <a:bodyPr vert="horz" lIns="91440" tIns="45720" rIns="91440" bIns="45720" rtlCol="0" anchor="ctr"/>
          <a:lstStyle>
            <a:lvl1pPr algn="ctr">
              <a:defRPr sz="1200">
                <a:solidFill>
                  <a:schemeClr val="accent1">
                    <a:lumMod val="50000"/>
                  </a:schemeClr>
                </a:solidFill>
              </a:defRPr>
            </a:lvl1pPr>
          </a:lstStyle>
          <a:p>
            <a:pPr algn="l"/>
            <a:r>
              <a:rPr lang="en-US" dirty="0"/>
              <a:t>Presenter name</a:t>
            </a:r>
            <a:br>
              <a:rPr lang="en-US" dirty="0"/>
            </a:br>
            <a:r>
              <a:rPr lang="en-US" dirty="0"/>
              <a:t>presenter@email.com</a:t>
            </a:r>
          </a:p>
        </p:txBody>
      </p:sp>
    </p:spTree>
    <p:extLst>
      <p:ext uri="{BB962C8B-B14F-4D97-AF65-F5344CB8AC3E}">
        <p14:creationId xmlns:p14="http://schemas.microsoft.com/office/powerpoint/2010/main" val="1483671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Thank You!</a:t>
            </a:r>
          </a:p>
        </p:txBody>
      </p:sp>
      <p:sp>
        <p:nvSpPr>
          <p:cNvPr id="4" name="Slide Number Placeholder 3"/>
          <p:cNvSpPr>
            <a:spLocks noGrp="1"/>
          </p:cNvSpPr>
          <p:nvPr>
            <p:ph type="sldNum" sz="quarter" idx="11"/>
          </p:nvPr>
        </p:nvSpPr>
        <p:spPr/>
        <p:txBody>
          <a:bodyPr/>
          <a:lstStyle/>
          <a:p>
            <a:fld id="{15227E6D-2442-456C-B256-6262AEADAE41}" type="slidenum">
              <a:rPr lang="en-US" smtClean="0"/>
              <a:t>‹#›</a:t>
            </a:fld>
            <a:endParaRPr lang="en-US"/>
          </a:p>
        </p:txBody>
      </p:sp>
      <p:pic>
        <p:nvPicPr>
          <p:cNvPr id="5" name="Grafik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08178" y="6362776"/>
            <a:ext cx="1096270" cy="306584"/>
          </a:xfrm>
          <a:prstGeom prst="rect">
            <a:avLst/>
          </a:prstGeom>
        </p:spPr>
      </p:pic>
      <p:pic>
        <p:nvPicPr>
          <p:cNvPr id="6" name="Picture 4" descr="http://europa.eu/about-eu/basic-information/symbols/images/flag_yellow_high.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620324" y="6336885"/>
            <a:ext cx="488180" cy="323272"/>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3"/>
          <p:cNvSpPr txBox="1">
            <a:spLocks/>
          </p:cNvSpPr>
          <p:nvPr userDrawn="1"/>
        </p:nvSpPr>
        <p:spPr>
          <a:xfrm>
            <a:off x="1115616" y="6592267"/>
            <a:ext cx="8042953" cy="365125"/>
          </a:xfrm>
          <a:prstGeom prst="rect">
            <a:avLst/>
          </a:prstGeom>
        </p:spPr>
        <p:txBody>
          <a:bodyPr vert="horz" lIns="91440" tIns="45720" rIns="91440" bIns="45720" rtlCol="0" anchor="ctr"/>
          <a:lstStyle>
            <a:defPPr>
              <a:defRPr lang="lt-L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solidFill>
                  <a:srgbClr val="21446E"/>
                </a:solidFill>
              </a:rPr>
              <a:t>BONUS </a:t>
            </a:r>
            <a:r>
              <a:rPr lang="en-US" dirty="0" err="1">
                <a:solidFill>
                  <a:srgbClr val="21446E"/>
                </a:solidFill>
              </a:rPr>
              <a:t>BaltCoast</a:t>
            </a:r>
            <a:r>
              <a:rPr lang="en-US" dirty="0">
                <a:solidFill>
                  <a:srgbClr val="21446E"/>
                </a:solidFill>
              </a:rPr>
              <a:t> project has received funding from BONUS (Art 185), funded jointly by the EU and Baltic Sea national funding institutions</a:t>
            </a:r>
            <a:endParaRPr lang="lt-LT" dirty="0">
              <a:solidFill>
                <a:srgbClr val="21446E"/>
              </a:solidFill>
            </a:endParaRPr>
          </a:p>
        </p:txBody>
      </p:sp>
    </p:spTree>
    <p:extLst>
      <p:ext uri="{BB962C8B-B14F-4D97-AF65-F5344CB8AC3E}">
        <p14:creationId xmlns:p14="http://schemas.microsoft.com/office/powerpoint/2010/main" val="30012417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384"/>
            <a:ext cx="8435280" cy="92211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51520" y="994962"/>
            <a:ext cx="8640960" cy="531435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251520" y="6381328"/>
            <a:ext cx="5552256" cy="365125"/>
          </a:xfrm>
          <a:prstGeom prst="rect">
            <a:avLst/>
          </a:prstGeom>
        </p:spPr>
        <p:txBody>
          <a:bodyPr vert="horz" lIns="91440" tIns="45720" rIns="91440" bIns="45720" rtlCol="0" anchor="ctr"/>
          <a:lstStyle>
            <a:lvl1pPr algn="ctr">
              <a:defRPr sz="1200">
                <a:solidFill>
                  <a:schemeClr val="accent1">
                    <a:lumMod val="50000"/>
                  </a:schemeClr>
                </a:solidFill>
              </a:defRPr>
            </a:lvl1pPr>
          </a:lstStyle>
          <a:p>
            <a:pPr algn="l"/>
            <a:r>
              <a:rPr lang="en-US" dirty="0"/>
              <a:t>Presenter name</a:t>
            </a:r>
            <a:br>
              <a:rPr lang="en-US" dirty="0"/>
            </a:br>
            <a:r>
              <a:rPr lang="en-US" dirty="0"/>
              <a:t>presenter@email.com</a:t>
            </a:r>
          </a:p>
        </p:txBody>
      </p:sp>
      <p:sp>
        <p:nvSpPr>
          <p:cNvPr id="6" name="Slide Number Placeholder 5"/>
          <p:cNvSpPr>
            <a:spLocks noGrp="1"/>
          </p:cNvSpPr>
          <p:nvPr>
            <p:ph type="sldNum" sz="quarter" idx="4"/>
          </p:nvPr>
        </p:nvSpPr>
        <p:spPr>
          <a:xfrm>
            <a:off x="6830888" y="638132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227E6D-2442-456C-B256-6262AEADAE41}" type="slidenum">
              <a:rPr lang="en-US" smtClean="0"/>
              <a:t>‹#›</a:t>
            </a:fld>
            <a:endParaRPr lang="en-US"/>
          </a:p>
        </p:txBody>
      </p:sp>
      <p:pic>
        <p:nvPicPr>
          <p:cNvPr id="10" name="Picture 4" descr="F:\BaltCoast\BaltCoast\Logo\baltcoast_without_text_with_transparent_background.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21296" y="132087"/>
            <a:ext cx="576064" cy="586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3177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2800" b="0" kern="1200">
          <a:solidFill>
            <a:schemeClr val="accent1">
              <a:lumMod val="50000"/>
            </a:schemeClr>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Ø"/>
        <a:defRPr sz="2000" kern="1200">
          <a:solidFill>
            <a:schemeClr val="accent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accent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accent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accent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accent1">
              <a:lumMod val="50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Group number</a:t>
            </a:r>
            <a:br>
              <a:rPr lang="en-US" dirty="0"/>
            </a:br>
            <a:r>
              <a:rPr lang="en-US" dirty="0"/>
              <a:t>Name1, Name2, Name3, Name4, Name5</a:t>
            </a:r>
          </a:p>
        </p:txBody>
      </p:sp>
    </p:spTree>
    <p:extLst>
      <p:ext uri="{BB962C8B-B14F-4D97-AF65-F5344CB8AC3E}">
        <p14:creationId xmlns:p14="http://schemas.microsoft.com/office/powerpoint/2010/main" val="2311784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System Formulation Step</a:t>
            </a:r>
          </a:p>
        </p:txBody>
      </p:sp>
      <p:sp>
        <p:nvSpPr>
          <p:cNvPr id="3" name="Content Placeholder 2"/>
          <p:cNvSpPr>
            <a:spLocks noGrp="1"/>
          </p:cNvSpPr>
          <p:nvPr>
            <p:ph idx="1"/>
          </p:nvPr>
        </p:nvSpPr>
        <p:spPr/>
        <p:txBody>
          <a:bodyPr/>
          <a:lstStyle/>
          <a:p>
            <a:r>
              <a:rPr lang="en-US" dirty="0"/>
              <a:t>Formulation Step</a:t>
            </a:r>
          </a:p>
          <a:p>
            <a:pPr marL="0" indent="0">
              <a:buNone/>
            </a:pPr>
            <a:r>
              <a:rPr lang="en-US" dirty="0"/>
              <a:t>3 tasks:</a:t>
            </a:r>
          </a:p>
          <a:p>
            <a:pPr marL="857250" lvl="1" indent="-457200">
              <a:buFont typeface="+mj-lt"/>
              <a:buAutoNum type="alphaUcPeriod"/>
            </a:pPr>
            <a:r>
              <a:rPr lang="en-US" dirty="0"/>
              <a:t>Data preparations (inputs)</a:t>
            </a:r>
          </a:p>
          <a:p>
            <a:pPr marL="857250" lvl="1" indent="-457200">
              <a:buFont typeface="+mj-lt"/>
              <a:buAutoNum type="alphaUcPeriod"/>
            </a:pPr>
            <a:r>
              <a:rPr lang="en-US" dirty="0"/>
              <a:t>Building and testing sub models</a:t>
            </a:r>
          </a:p>
          <a:p>
            <a:pPr marL="857250" lvl="1" indent="-457200">
              <a:buFont typeface="+mj-lt"/>
              <a:buAutoNum type="alphaUcPeriod"/>
            </a:pPr>
            <a:r>
              <a:rPr lang="en-US" dirty="0"/>
              <a:t>Scenario formulation</a:t>
            </a:r>
            <a:endParaRPr lang="lt-LT" dirty="0"/>
          </a:p>
          <a:p>
            <a:pPr marL="0" indent="0">
              <a:buNone/>
            </a:pPr>
            <a:endParaRPr lang="lt-LT" dirty="0"/>
          </a:p>
          <a:p>
            <a:r>
              <a:rPr lang="en-US" dirty="0"/>
              <a:t> Appraisal Step</a:t>
            </a:r>
            <a:endParaRPr lang="lt-LT" dirty="0"/>
          </a:p>
          <a:p>
            <a:pPr marL="0" indent="0">
              <a:buNone/>
            </a:pPr>
            <a:r>
              <a:rPr lang="en-US" dirty="0"/>
              <a:t>1 task:</a:t>
            </a:r>
          </a:p>
          <a:p>
            <a:pPr marL="800100" lvl="1" indent="-342900">
              <a:buFont typeface="+mj-lt"/>
              <a:buAutoNum type="alphaUcPeriod"/>
            </a:pPr>
            <a:r>
              <a:rPr lang="lt-LT" dirty="0" err="1"/>
              <a:t>Model</a:t>
            </a:r>
            <a:r>
              <a:rPr lang="en-US" dirty="0"/>
              <a:t> output analysis</a:t>
            </a:r>
          </a:p>
        </p:txBody>
      </p:sp>
    </p:spTree>
    <p:extLst>
      <p:ext uri="{BB962C8B-B14F-4D97-AF65-F5344CB8AC3E}">
        <p14:creationId xmlns:p14="http://schemas.microsoft.com/office/powerpoint/2010/main" val="623018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Before you start</a:t>
            </a:r>
          </a:p>
        </p:txBody>
      </p:sp>
      <p:sp>
        <p:nvSpPr>
          <p:cNvPr id="3" name="Content Placeholder 2"/>
          <p:cNvSpPr>
            <a:spLocks noGrp="1"/>
          </p:cNvSpPr>
          <p:nvPr>
            <p:ph idx="1"/>
          </p:nvPr>
        </p:nvSpPr>
        <p:spPr/>
        <p:txBody>
          <a:bodyPr/>
          <a:lstStyle/>
          <a:p>
            <a:r>
              <a:rPr lang="en-US" dirty="0"/>
              <a:t>What are the possible stakeholders groups?</a:t>
            </a:r>
          </a:p>
          <a:p>
            <a:r>
              <a:rPr lang="en-US" dirty="0"/>
              <a:t>Answers the questions provided for each case study site (CSS):</a:t>
            </a:r>
          </a:p>
          <a:p>
            <a:endParaRPr lang="en-US" dirty="0"/>
          </a:p>
        </p:txBody>
      </p:sp>
    </p:spTree>
    <p:extLst>
      <p:ext uri="{BB962C8B-B14F-4D97-AF65-F5344CB8AC3E}">
        <p14:creationId xmlns:p14="http://schemas.microsoft.com/office/powerpoint/2010/main" val="2890091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Step 1: Data preparations (inputs)</a:t>
            </a:r>
            <a:endParaRPr lang="en-US" sz="2400" dirty="0"/>
          </a:p>
        </p:txBody>
      </p:sp>
      <p:sp>
        <p:nvSpPr>
          <p:cNvPr id="3" name="Content Placeholder 2"/>
          <p:cNvSpPr>
            <a:spLocks noGrp="1"/>
          </p:cNvSpPr>
          <p:nvPr>
            <p:ph idx="1"/>
          </p:nvPr>
        </p:nvSpPr>
        <p:spPr/>
        <p:txBody>
          <a:bodyPr/>
          <a:lstStyle/>
          <a:p>
            <a:r>
              <a:rPr lang="lt-LT" b="1" dirty="0" err="1"/>
              <a:t>Task</a:t>
            </a:r>
            <a:r>
              <a:rPr lang="lt-LT" b="1" dirty="0"/>
              <a:t> 1</a:t>
            </a:r>
            <a:r>
              <a:rPr lang="en-US" b="1" dirty="0"/>
              <a:t>a</a:t>
            </a:r>
            <a:r>
              <a:rPr lang="lt-LT" b="1" dirty="0"/>
              <a:t>: System data </a:t>
            </a:r>
            <a:r>
              <a:rPr lang="en-US" b="1" dirty="0"/>
              <a:t>preparation: </a:t>
            </a:r>
            <a:r>
              <a:rPr lang="en-US" dirty="0"/>
              <a:t>provide answers for the following</a:t>
            </a:r>
          </a:p>
          <a:p>
            <a:pPr lvl="1"/>
            <a:r>
              <a:rPr lang="en-US" dirty="0"/>
              <a:t>What models will be included (social, ecological/environmental, economical, engineering/physical, etc.) and why?</a:t>
            </a:r>
          </a:p>
          <a:p>
            <a:pPr lvl="1"/>
            <a:r>
              <a:rPr lang="en-US" dirty="0"/>
              <a:t>What data will be used in the models?</a:t>
            </a:r>
          </a:p>
          <a:p>
            <a:pPr lvl="1"/>
            <a:r>
              <a:rPr lang="en-US" dirty="0"/>
              <a:t>What are the possible data sources?</a:t>
            </a:r>
          </a:p>
          <a:p>
            <a:pPr lvl="1"/>
            <a:r>
              <a:rPr lang="en-US" dirty="0"/>
              <a:t>What data needs to be gathered and how (experiment, questionnaire, observation)?</a:t>
            </a:r>
          </a:p>
          <a:p>
            <a:pPr lvl="2"/>
            <a:r>
              <a:rPr lang="lt-LT" i="1" dirty="0" err="1"/>
              <a:t>Hint</a:t>
            </a:r>
            <a:r>
              <a:rPr lang="lt-LT" i="1" dirty="0"/>
              <a:t>: </a:t>
            </a:r>
            <a:r>
              <a:rPr lang="en-US" i="1" dirty="0"/>
              <a:t>The data used in the models can be provided in a table format that lists the parameters, symbols, values, units, sources, time series covered, and whether the data will be used for input or for calibration, for example:</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68913100"/>
              </p:ext>
            </p:extLst>
          </p:nvPr>
        </p:nvGraphicFramePr>
        <p:xfrm>
          <a:off x="1403648" y="4149080"/>
          <a:ext cx="7416824" cy="1767840"/>
        </p:xfrm>
        <a:graphic>
          <a:graphicData uri="http://schemas.openxmlformats.org/drawingml/2006/table">
            <a:tbl>
              <a:tblPr firstRow="1" bandRow="1">
                <a:tableStyleId>{5C22544A-7EE6-4342-B048-85BDC9FD1C3A}</a:tableStyleId>
              </a:tblPr>
              <a:tblGrid>
                <a:gridCol w="1483365">
                  <a:extLst>
                    <a:ext uri="{9D8B030D-6E8A-4147-A177-3AD203B41FA5}">
                      <a16:colId xmlns:a16="http://schemas.microsoft.com/office/drawing/2014/main" val="2327918516"/>
                    </a:ext>
                  </a:extLst>
                </a:gridCol>
                <a:gridCol w="988910">
                  <a:extLst>
                    <a:ext uri="{9D8B030D-6E8A-4147-A177-3AD203B41FA5}">
                      <a16:colId xmlns:a16="http://schemas.microsoft.com/office/drawing/2014/main" val="1958360515"/>
                    </a:ext>
                  </a:extLst>
                </a:gridCol>
                <a:gridCol w="1977819">
                  <a:extLst>
                    <a:ext uri="{9D8B030D-6E8A-4147-A177-3AD203B41FA5}">
                      <a16:colId xmlns:a16="http://schemas.microsoft.com/office/drawing/2014/main" val="3728608981"/>
                    </a:ext>
                  </a:extLst>
                </a:gridCol>
                <a:gridCol w="1483365">
                  <a:extLst>
                    <a:ext uri="{9D8B030D-6E8A-4147-A177-3AD203B41FA5}">
                      <a16:colId xmlns:a16="http://schemas.microsoft.com/office/drawing/2014/main" val="1946864784"/>
                    </a:ext>
                  </a:extLst>
                </a:gridCol>
                <a:gridCol w="1483365">
                  <a:extLst>
                    <a:ext uri="{9D8B030D-6E8A-4147-A177-3AD203B41FA5}">
                      <a16:colId xmlns:a16="http://schemas.microsoft.com/office/drawing/2014/main" val="804796098"/>
                    </a:ext>
                  </a:extLst>
                </a:gridCol>
              </a:tblGrid>
              <a:tr h="260719">
                <a:tc>
                  <a:txBody>
                    <a:bodyPr/>
                    <a:lstStyle/>
                    <a:p>
                      <a:r>
                        <a:rPr lang="en-US" sz="1400" dirty="0"/>
                        <a:t>Parameter</a:t>
                      </a:r>
                    </a:p>
                  </a:txBody>
                  <a:tcPr/>
                </a:tc>
                <a:tc>
                  <a:txBody>
                    <a:bodyPr/>
                    <a:lstStyle/>
                    <a:p>
                      <a:r>
                        <a:rPr lang="en-US" sz="1400" dirty="0"/>
                        <a:t>Units</a:t>
                      </a:r>
                    </a:p>
                  </a:txBody>
                  <a:tcPr/>
                </a:tc>
                <a:tc>
                  <a:txBody>
                    <a:bodyPr/>
                    <a:lstStyle/>
                    <a:p>
                      <a:r>
                        <a:rPr lang="en-US" sz="1400" dirty="0"/>
                        <a:t>Sources</a:t>
                      </a:r>
                    </a:p>
                  </a:txBody>
                  <a:tcPr/>
                </a:tc>
                <a:tc>
                  <a:txBody>
                    <a:bodyPr/>
                    <a:lstStyle/>
                    <a:p>
                      <a:r>
                        <a:rPr lang="en-US" sz="1400" dirty="0"/>
                        <a:t>Time series</a:t>
                      </a:r>
                    </a:p>
                  </a:txBody>
                  <a:tcPr/>
                </a:tc>
                <a:tc>
                  <a:txBody>
                    <a:bodyPr/>
                    <a:lstStyle/>
                    <a:p>
                      <a:r>
                        <a:rPr lang="en-US" sz="1400" dirty="0"/>
                        <a:t>Remarks</a:t>
                      </a:r>
                    </a:p>
                  </a:txBody>
                  <a:tcPr/>
                </a:tc>
                <a:extLst>
                  <a:ext uri="{0D108BD9-81ED-4DB2-BD59-A6C34878D82A}">
                    <a16:rowId xmlns:a16="http://schemas.microsoft.com/office/drawing/2014/main" val="2989672286"/>
                  </a:ext>
                </a:extLst>
              </a:tr>
              <a:tr h="625725">
                <a:tc>
                  <a:txBody>
                    <a:bodyPr/>
                    <a:lstStyle/>
                    <a:p>
                      <a:r>
                        <a:rPr lang="en-US" sz="1400" dirty="0"/>
                        <a:t>Average</a:t>
                      </a:r>
                      <a:r>
                        <a:rPr lang="en-US" sz="1400" baseline="0" dirty="0"/>
                        <a:t> income of the city Y inhabitants</a:t>
                      </a:r>
                      <a:endParaRPr lang="en-US" sz="1400" dirty="0"/>
                    </a:p>
                  </a:txBody>
                  <a:tcPr/>
                </a:tc>
                <a:tc>
                  <a:txBody>
                    <a:bodyPr/>
                    <a:lstStyle/>
                    <a:p>
                      <a:r>
                        <a:rPr lang="en-US" sz="1400" dirty="0"/>
                        <a:t>EURO/year per person</a:t>
                      </a:r>
                    </a:p>
                  </a:txBody>
                  <a:tcPr/>
                </a:tc>
                <a:tc>
                  <a:txBody>
                    <a:bodyPr/>
                    <a:lstStyle/>
                    <a:p>
                      <a:r>
                        <a:rPr lang="en-US" sz="1400" dirty="0"/>
                        <a:t>Local statistics department/ social insurance department</a:t>
                      </a:r>
                    </a:p>
                  </a:txBody>
                  <a:tcPr/>
                </a:tc>
                <a:tc>
                  <a:txBody>
                    <a:bodyPr/>
                    <a:lstStyle/>
                    <a:p>
                      <a:r>
                        <a:rPr lang="en-US" sz="1400" dirty="0"/>
                        <a:t>For the last 10 years</a:t>
                      </a:r>
                    </a:p>
                  </a:txBody>
                  <a:tcPr/>
                </a:tc>
                <a:tc>
                  <a:txBody>
                    <a:bodyPr/>
                    <a:lstStyle/>
                    <a:p>
                      <a:r>
                        <a:rPr lang="en-US" sz="1400" dirty="0"/>
                        <a:t>Used for the socio-economic</a:t>
                      </a:r>
                      <a:r>
                        <a:rPr lang="en-US" sz="1400" baseline="0" dirty="0"/>
                        <a:t> model</a:t>
                      </a:r>
                      <a:endParaRPr lang="en-US" sz="1400" dirty="0"/>
                    </a:p>
                  </a:txBody>
                  <a:tcPr/>
                </a:tc>
                <a:extLst>
                  <a:ext uri="{0D108BD9-81ED-4DB2-BD59-A6C34878D82A}">
                    <a16:rowId xmlns:a16="http://schemas.microsoft.com/office/drawing/2014/main" val="2675547079"/>
                  </a:ext>
                </a:extLst>
              </a:tr>
              <a:tr h="625725">
                <a:tc>
                  <a:txBody>
                    <a:bodyPr/>
                    <a:lstStyle/>
                    <a:p>
                      <a:r>
                        <a:rPr lang="en-US" sz="1400" dirty="0"/>
                        <a:t>River X Runoff</a:t>
                      </a:r>
                    </a:p>
                  </a:txBody>
                  <a:tcPr/>
                </a:tc>
                <a:tc>
                  <a:txBody>
                    <a:bodyPr/>
                    <a:lstStyle/>
                    <a:p>
                      <a:r>
                        <a:rPr lang="en-US" sz="1400" dirty="0"/>
                        <a:t>m</a:t>
                      </a:r>
                      <a:r>
                        <a:rPr lang="en-US" sz="1400" baseline="30000" dirty="0"/>
                        <a:t>3</a:t>
                      </a:r>
                      <a:r>
                        <a:rPr lang="en-US" sz="1400" dirty="0"/>
                        <a:t>/s</a:t>
                      </a:r>
                    </a:p>
                  </a:txBody>
                  <a:tcPr/>
                </a:tc>
                <a:tc>
                  <a:txBody>
                    <a:bodyPr/>
                    <a:lstStyle/>
                    <a:p>
                      <a:r>
                        <a:rPr lang="en-US" sz="1400" dirty="0"/>
                        <a:t>Local hydrological monitoring</a:t>
                      </a:r>
                      <a:r>
                        <a:rPr lang="en-US" sz="1400" baseline="0" dirty="0"/>
                        <a:t> service</a:t>
                      </a:r>
                      <a:endParaRPr lang="en-US" sz="1400" dirty="0"/>
                    </a:p>
                  </a:txBody>
                  <a:tcPr/>
                </a:tc>
                <a:tc>
                  <a:txBody>
                    <a:bodyPr/>
                    <a:lstStyle/>
                    <a:p>
                      <a:r>
                        <a:rPr lang="en-US" sz="1400" dirty="0"/>
                        <a:t>For the last 10 years,</a:t>
                      </a:r>
                      <a:r>
                        <a:rPr lang="en-US" sz="1400" baseline="0" dirty="0"/>
                        <a:t> only winter seasons</a:t>
                      </a:r>
                      <a:endParaRPr lang="en-US" sz="1400" dirty="0"/>
                    </a:p>
                  </a:txBody>
                  <a:tcPr/>
                </a:tc>
                <a:tc>
                  <a:txBody>
                    <a:bodyPr/>
                    <a:lstStyle/>
                    <a:p>
                      <a:r>
                        <a:rPr lang="en-US" sz="1400" dirty="0"/>
                        <a:t>Used</a:t>
                      </a:r>
                      <a:r>
                        <a:rPr lang="en-US" sz="1400" baseline="0" dirty="0"/>
                        <a:t> as ecological model input</a:t>
                      </a:r>
                      <a:endParaRPr lang="en-US" sz="1400" dirty="0"/>
                    </a:p>
                  </a:txBody>
                  <a:tcPr/>
                </a:tc>
                <a:extLst>
                  <a:ext uri="{0D108BD9-81ED-4DB2-BD59-A6C34878D82A}">
                    <a16:rowId xmlns:a16="http://schemas.microsoft.com/office/drawing/2014/main" val="1277225238"/>
                  </a:ext>
                </a:extLst>
              </a:tr>
            </a:tbl>
          </a:graphicData>
        </a:graphic>
      </p:graphicFrame>
    </p:spTree>
    <p:extLst>
      <p:ext uri="{BB962C8B-B14F-4D97-AF65-F5344CB8AC3E}">
        <p14:creationId xmlns:p14="http://schemas.microsoft.com/office/powerpoint/2010/main" val="318298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Step 1: Data preparations (inputs)</a:t>
            </a:r>
            <a:endParaRPr lang="en-US" sz="2400" dirty="0"/>
          </a:p>
        </p:txBody>
      </p:sp>
      <p:sp>
        <p:nvSpPr>
          <p:cNvPr id="3" name="Content Placeholder 2"/>
          <p:cNvSpPr>
            <a:spLocks noGrp="1"/>
          </p:cNvSpPr>
          <p:nvPr>
            <p:ph idx="1"/>
          </p:nvPr>
        </p:nvSpPr>
        <p:spPr/>
        <p:txBody>
          <a:bodyPr/>
          <a:lstStyle/>
          <a:p>
            <a:r>
              <a:rPr lang="lt-LT" b="1" dirty="0" err="1"/>
              <a:t>Task</a:t>
            </a:r>
            <a:r>
              <a:rPr lang="lt-LT" b="1" dirty="0"/>
              <a:t> 1</a:t>
            </a:r>
            <a:r>
              <a:rPr lang="en-US" b="1" dirty="0"/>
              <a:t>b</a:t>
            </a:r>
            <a:r>
              <a:rPr lang="lt-LT" b="1" dirty="0"/>
              <a:t>: System data </a:t>
            </a:r>
            <a:r>
              <a:rPr lang="en-US" b="1" dirty="0"/>
              <a:t>preparation: : </a:t>
            </a:r>
            <a:r>
              <a:rPr lang="en-US" dirty="0"/>
              <a:t>provide answers for the following</a:t>
            </a:r>
            <a:endParaRPr lang="en-US" b="1" dirty="0"/>
          </a:p>
          <a:p>
            <a:pPr lvl="1"/>
            <a:r>
              <a:rPr lang="en-US" dirty="0"/>
              <a:t>Do you have all the data needed for the model and scenarios?</a:t>
            </a:r>
          </a:p>
          <a:p>
            <a:pPr lvl="1"/>
            <a:r>
              <a:rPr lang="en-US" dirty="0"/>
              <a:t>How you deal with data gaps, how you obtain proxy data or other substitute for data when data is unavailable?</a:t>
            </a:r>
          </a:p>
          <a:p>
            <a:pPr lvl="1"/>
            <a:r>
              <a:rPr lang="en-US" dirty="0"/>
              <a:t>Which formulas/methods can be used in the models?</a:t>
            </a:r>
          </a:p>
          <a:p>
            <a:pPr lvl="1"/>
            <a:r>
              <a:rPr lang="en-US" dirty="0"/>
              <a:t>Decide how you will present the model results</a:t>
            </a:r>
          </a:p>
          <a:p>
            <a:endParaRPr lang="en-US" dirty="0"/>
          </a:p>
        </p:txBody>
      </p:sp>
    </p:spTree>
    <p:extLst>
      <p:ext uri="{BB962C8B-B14F-4D97-AF65-F5344CB8AC3E}">
        <p14:creationId xmlns:p14="http://schemas.microsoft.com/office/powerpoint/2010/main" val="320512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Step 2: Building and Testing sub-models</a:t>
            </a:r>
          </a:p>
        </p:txBody>
      </p:sp>
      <p:sp>
        <p:nvSpPr>
          <p:cNvPr id="3" name="Content Placeholder 2"/>
          <p:cNvSpPr>
            <a:spLocks noGrp="1"/>
          </p:cNvSpPr>
          <p:nvPr>
            <p:ph idx="1"/>
          </p:nvPr>
        </p:nvSpPr>
        <p:spPr/>
        <p:txBody>
          <a:bodyPr/>
          <a:lstStyle/>
          <a:p>
            <a:r>
              <a:rPr lang="lt-LT" b="1" dirty="0" err="1"/>
              <a:t>Task</a:t>
            </a:r>
            <a:r>
              <a:rPr lang="lt-LT" b="1" dirty="0"/>
              <a:t> </a:t>
            </a:r>
            <a:r>
              <a:rPr lang="en-US" b="1" dirty="0"/>
              <a:t>2</a:t>
            </a:r>
            <a:r>
              <a:rPr lang="lt-LT" b="1" dirty="0"/>
              <a:t>: </a:t>
            </a:r>
            <a:r>
              <a:rPr lang="en-US" b="1" dirty="0"/>
              <a:t>Building and testing sub models: </a:t>
            </a:r>
            <a:r>
              <a:rPr lang="en-US" dirty="0"/>
              <a:t>provide the answers for the following</a:t>
            </a:r>
          </a:p>
          <a:p>
            <a:pPr lvl="1"/>
            <a:r>
              <a:rPr lang="en-US" dirty="0"/>
              <a:t>Describe the model at process and functional level</a:t>
            </a:r>
          </a:p>
          <a:p>
            <a:pPr lvl="2"/>
            <a:r>
              <a:rPr lang="en-US" i="1" dirty="0"/>
              <a:t>Hint: provide a model description in a simplified (conceptual) diagram form.</a:t>
            </a:r>
          </a:p>
          <a:p>
            <a:pPr lvl="1"/>
            <a:r>
              <a:rPr lang="en-US" dirty="0"/>
              <a:t>How will you test the model?</a:t>
            </a:r>
            <a:endParaRPr lang="en-US" i="1" dirty="0"/>
          </a:p>
          <a:p>
            <a:endParaRPr lang="en-US" dirty="0"/>
          </a:p>
          <a:p>
            <a:endParaRPr lang="en-US" dirty="0"/>
          </a:p>
        </p:txBody>
      </p:sp>
    </p:spTree>
    <p:extLst>
      <p:ext uri="{BB962C8B-B14F-4D97-AF65-F5344CB8AC3E}">
        <p14:creationId xmlns:p14="http://schemas.microsoft.com/office/powerpoint/2010/main" val="2988683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Step 3: Scenario formulation</a:t>
            </a:r>
            <a:endParaRPr lang="en-US" dirty="0"/>
          </a:p>
        </p:txBody>
      </p:sp>
      <p:sp>
        <p:nvSpPr>
          <p:cNvPr id="3" name="Content Placeholder 2"/>
          <p:cNvSpPr>
            <a:spLocks noGrp="1"/>
          </p:cNvSpPr>
          <p:nvPr>
            <p:ph idx="1"/>
          </p:nvPr>
        </p:nvSpPr>
        <p:spPr/>
        <p:txBody>
          <a:bodyPr/>
          <a:lstStyle/>
          <a:p>
            <a:pPr lvl="0"/>
            <a:r>
              <a:rPr lang="lt-LT" b="1" dirty="0" err="1"/>
              <a:t>Task</a:t>
            </a:r>
            <a:r>
              <a:rPr lang="lt-LT" b="1" dirty="0"/>
              <a:t> </a:t>
            </a:r>
            <a:r>
              <a:rPr lang="en-US" b="1" dirty="0"/>
              <a:t>3</a:t>
            </a:r>
            <a:r>
              <a:rPr lang="lt-LT" b="1" dirty="0"/>
              <a:t>: </a:t>
            </a:r>
            <a:r>
              <a:rPr lang="en-US" b="1" dirty="0"/>
              <a:t>Scenario formulation: </a:t>
            </a:r>
            <a:r>
              <a:rPr lang="en-US" dirty="0"/>
              <a:t>provide the answers to the following</a:t>
            </a:r>
          </a:p>
          <a:p>
            <a:pPr lvl="1"/>
            <a:r>
              <a:rPr lang="en-US" dirty="0"/>
              <a:t>What scenarios will you require the output from?</a:t>
            </a:r>
          </a:p>
          <a:p>
            <a:pPr lvl="2"/>
            <a:r>
              <a:rPr lang="en-US" i="1" dirty="0">
                <a:solidFill>
                  <a:srgbClr val="4F81BD">
                    <a:lumMod val="50000"/>
                  </a:srgbClr>
                </a:solidFill>
              </a:rPr>
              <a:t>Hint: when answering this questions, think about model use for risk assessment, system sensitivity or robustness, social and economic benefits, legal practices, international law/convention compliance, etc.</a:t>
            </a:r>
          </a:p>
          <a:p>
            <a:pPr lvl="1"/>
            <a:endParaRPr lang="en-US" dirty="0"/>
          </a:p>
          <a:p>
            <a:pPr lvl="1"/>
            <a:r>
              <a:rPr lang="en-US" dirty="0"/>
              <a:t>Describe these scenarios in detail.</a:t>
            </a:r>
          </a:p>
          <a:p>
            <a:pPr lvl="2"/>
            <a:r>
              <a:rPr lang="en-US" i="1" dirty="0"/>
              <a:t>Hint: you can make separate scenarios for every sub-model (like testing the economic benefit of a system change, evaluating environmental impact, assessing risk related to natural hazards and environmental change, etc.). After make some scenarios for the entire system. Think about what the stakeholders might be interested in and what you, as a specialist, may offer them to consider.</a:t>
            </a:r>
          </a:p>
        </p:txBody>
      </p:sp>
    </p:spTree>
    <p:extLst>
      <p:ext uri="{BB962C8B-B14F-4D97-AF65-F5344CB8AC3E}">
        <p14:creationId xmlns:p14="http://schemas.microsoft.com/office/powerpoint/2010/main" val="1770729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Appraisal Step: </a:t>
            </a:r>
            <a:r>
              <a:rPr lang="lt-LT" b="1" dirty="0" err="1"/>
              <a:t>Model</a:t>
            </a:r>
            <a:r>
              <a:rPr lang="en-US" b="1" dirty="0"/>
              <a:t> output analysis</a:t>
            </a:r>
          </a:p>
        </p:txBody>
      </p:sp>
      <p:sp>
        <p:nvSpPr>
          <p:cNvPr id="3" name="Content Placeholder 2"/>
          <p:cNvSpPr>
            <a:spLocks noGrp="1"/>
          </p:cNvSpPr>
          <p:nvPr>
            <p:ph idx="1"/>
          </p:nvPr>
        </p:nvSpPr>
        <p:spPr/>
        <p:txBody>
          <a:bodyPr/>
          <a:lstStyle/>
          <a:p>
            <a:r>
              <a:rPr lang="en-US" b="1" dirty="0"/>
              <a:t>Appraisal Step Task 1: </a:t>
            </a:r>
            <a:r>
              <a:rPr lang="lt-LT" b="1" dirty="0" err="1"/>
              <a:t>Model</a:t>
            </a:r>
            <a:r>
              <a:rPr lang="en-US" b="1" dirty="0"/>
              <a:t> output analysis: </a:t>
            </a:r>
            <a:r>
              <a:rPr lang="en-US" dirty="0"/>
              <a:t>provide the answers to the following</a:t>
            </a:r>
            <a:endParaRPr lang="en-US" b="1" dirty="0"/>
          </a:p>
          <a:p>
            <a:pPr lvl="1"/>
            <a:r>
              <a:rPr lang="en-US" dirty="0"/>
              <a:t>What will be the model scenario output (for every scenario/model)?</a:t>
            </a:r>
          </a:p>
          <a:p>
            <a:pPr lvl="1"/>
            <a:r>
              <a:rPr lang="en-US" dirty="0"/>
              <a:t>How it will be presented (graph, system state, number, etc.)?</a:t>
            </a:r>
          </a:p>
          <a:p>
            <a:pPr lvl="1"/>
            <a:r>
              <a:rPr lang="en-US" dirty="0"/>
              <a:t>Are these scenarios realistic?</a:t>
            </a:r>
          </a:p>
          <a:p>
            <a:pPr lvl="1"/>
            <a:r>
              <a:rPr lang="en-US" dirty="0"/>
              <a:t>What conclusions can you draw out of modeling output for your CSS?</a:t>
            </a:r>
          </a:p>
        </p:txBody>
      </p:sp>
    </p:spTree>
    <p:extLst>
      <p:ext uri="{BB962C8B-B14F-4D97-AF65-F5344CB8AC3E}">
        <p14:creationId xmlns:p14="http://schemas.microsoft.com/office/powerpoint/2010/main" val="3617978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TotalTime>
  <Words>554</Words>
  <Application>Microsoft Office PowerPoint</Application>
  <PresentationFormat>On-screen Show (4:3)</PresentationFormat>
  <Paragraphs>60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Office Theme</vt:lpstr>
      <vt:lpstr>Group number Name1, Name2, Name3, Name4, Name5</vt:lpstr>
      <vt:lpstr>System Formulation Step</vt:lpstr>
      <vt:lpstr>Before you start</vt:lpstr>
      <vt:lpstr>Step 1: Data preparations (inputs)</vt:lpstr>
      <vt:lpstr>Step 1: Data preparations (inputs)</vt:lpstr>
      <vt:lpstr>Step 2: Building and Testing sub-models</vt:lpstr>
      <vt:lpstr>Step 3: Scenario formulation</vt:lpstr>
      <vt:lpstr>Appraisal Step: Model output analysis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Natalja Cerkasova</dc:creator>
  <cp:lastModifiedBy>Natalja Cerkasova</cp:lastModifiedBy>
  <cp:revision>64</cp:revision>
  <dcterms:created xsi:type="dcterms:W3CDTF">2016-05-03T07:41:35Z</dcterms:created>
  <dcterms:modified xsi:type="dcterms:W3CDTF">2016-08-25T04:05:51Z</dcterms:modified>
</cp:coreProperties>
</file>